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4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B156-6F31-AC4F-85A4-D3EC5A31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Q9. What will be the result of executing of Test class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E49B120-DB61-0D45-81E4-8B0C8C3BD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12" y="970756"/>
            <a:ext cx="4850176" cy="4916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32E04-76D2-8B41-BD97-093EF0C45E6F}"/>
              </a:ext>
            </a:extLst>
          </p:cNvPr>
          <p:cNvSpPr txBox="1"/>
          <p:nvPr/>
        </p:nvSpPr>
        <p:spPr>
          <a:xfrm>
            <a:off x="685800" y="1346200"/>
            <a:ext cx="3924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Student[James, 25]</a:t>
            </a:r>
          </a:p>
          <a:p>
            <a:r>
              <a:rPr lang="en-US" dirty="0"/>
              <a:t>Student[James, 27]</a:t>
            </a:r>
          </a:p>
          <a:p>
            <a:r>
              <a:rPr lang="en-US" dirty="0"/>
              <a:t>Student[James, 25]</a:t>
            </a:r>
          </a:p>
          <a:p>
            <a:r>
              <a:rPr lang="en-US" dirty="0"/>
              <a:t>Student[James, 25]</a:t>
            </a:r>
          </a:p>
          <a:p>
            <a:endParaRPr lang="en-US" dirty="0"/>
          </a:p>
          <a:p>
            <a:r>
              <a:rPr lang="en-US" dirty="0"/>
              <a:t>b) Student[James, 27]</a:t>
            </a:r>
          </a:p>
          <a:p>
            <a:endParaRPr lang="en-US" dirty="0"/>
          </a:p>
          <a:p>
            <a:r>
              <a:rPr lang="en-US" dirty="0"/>
              <a:t>c) Student[James, 27]</a:t>
            </a:r>
          </a:p>
          <a:p>
            <a:r>
              <a:rPr lang="en-US" dirty="0"/>
              <a:t>Student[James, 25]</a:t>
            </a:r>
          </a:p>
          <a:p>
            <a:r>
              <a:rPr lang="en-US" dirty="0"/>
              <a:t>Student[James, 25]</a:t>
            </a:r>
          </a:p>
          <a:p>
            <a:endParaRPr lang="en-US" dirty="0"/>
          </a:p>
          <a:p>
            <a:r>
              <a:rPr lang="en-US" dirty="0"/>
              <a:t>d) Student[James, 25]</a:t>
            </a:r>
          </a:p>
          <a:p>
            <a:r>
              <a:rPr lang="en-US" dirty="0"/>
              <a:t>Student[James, 27]</a:t>
            </a:r>
          </a:p>
          <a:p>
            <a:r>
              <a:rPr lang="en-US" dirty="0"/>
              <a:t>Student[James, 25]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945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A126-0915-4D47-B28B-1F87DBA3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86E7-EC1E-3D4C-A6B7-417DFD82F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800" b="1" dirty="0"/>
              <a:t>For the given code snippet:</a:t>
            </a:r>
          </a:p>
          <a:p>
            <a:r>
              <a:rPr lang="en-GB" sz="1800" b="1" dirty="0"/>
              <a:t>List&lt;String&gt; list = new /*INSERT*/(); </a:t>
            </a:r>
          </a:p>
          <a:p>
            <a:r>
              <a:rPr lang="en-GB" sz="1800" b="1" dirty="0"/>
              <a:t>Which of the following options, if used to replace /*INSERT*/, compiles successfully? Select ALL that apply.</a:t>
            </a:r>
          </a:p>
          <a:p>
            <a:r>
              <a:rPr lang="en-GB" sz="1800" dirty="0"/>
              <a:t>​</a:t>
            </a:r>
          </a:p>
          <a:p>
            <a:r>
              <a:rPr lang="en-GB" sz="1800" dirty="0"/>
              <a:t>a)  </a:t>
            </a:r>
            <a:r>
              <a:rPr lang="en-GB" sz="1800" dirty="0" err="1"/>
              <a:t>ArrayList</a:t>
            </a:r>
            <a:r>
              <a:rPr lang="en-GB" sz="1800" dirty="0"/>
              <a:t>&lt;String&gt;</a:t>
            </a:r>
          </a:p>
          <a:p>
            <a:endParaRPr lang="en-GB" sz="1800" dirty="0"/>
          </a:p>
          <a:p>
            <a:r>
              <a:rPr lang="en-GB" sz="1800" dirty="0"/>
              <a:t>b) List&lt;&gt;</a:t>
            </a:r>
          </a:p>
          <a:p>
            <a:endParaRPr lang="en-GB" sz="1800" dirty="0"/>
          </a:p>
          <a:p>
            <a:r>
              <a:rPr lang="en-GB" sz="1800" dirty="0"/>
              <a:t>c) List&lt;String&gt;</a:t>
            </a:r>
          </a:p>
          <a:p>
            <a:endParaRPr lang="en-GB" sz="1800" dirty="0"/>
          </a:p>
          <a:p>
            <a:r>
              <a:rPr lang="en-GB" sz="1800" dirty="0"/>
              <a:t>d)  </a:t>
            </a:r>
            <a:r>
              <a:rPr lang="en-GB" sz="1800" dirty="0" err="1"/>
              <a:t>ArrayList</a:t>
            </a:r>
            <a:r>
              <a:rPr lang="en-GB" sz="1800" dirty="0"/>
              <a:t>&lt;&gt;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0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6308-3898-DF4B-8D31-0B80EC3B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Q11. What will be the result of compiling and executing of test class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5E859F8-402D-7B47-9FB9-8295EDF81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50" y="2012950"/>
            <a:ext cx="4940300" cy="2832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6BFB9-8C80-9A49-9D8F-0DED145BEB3D}"/>
              </a:ext>
            </a:extLst>
          </p:cNvPr>
          <p:cNvSpPr txBox="1"/>
          <p:nvPr/>
        </p:nvSpPr>
        <p:spPr>
          <a:xfrm>
            <a:off x="647700" y="1600200"/>
            <a:ext cx="461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[</a:t>
            </a:r>
            <a:r>
              <a:rPr lang="en-US" dirty="0" err="1"/>
              <a:t>HeLLo</a:t>
            </a:r>
            <a:r>
              <a:rPr lang="en-US" dirty="0"/>
              <a:t>, Hello, Hello]</a:t>
            </a:r>
          </a:p>
          <a:p>
            <a:pPr marL="342900" indent="-342900">
              <a:buAutoNum type="alphaLcParenR"/>
            </a:pPr>
            <a:r>
              <a:rPr lang="en-US" dirty="0"/>
              <a:t>[</a:t>
            </a:r>
            <a:r>
              <a:rPr lang="en-US" dirty="0" err="1"/>
              <a:t>HeLLo</a:t>
            </a:r>
            <a:r>
              <a:rPr lang="en-US" dirty="0"/>
              <a:t>, Hello, </a:t>
            </a:r>
            <a:r>
              <a:rPr lang="en-US" dirty="0" err="1"/>
              <a:t>HeLLo</a:t>
            </a:r>
            <a:r>
              <a:rPr lang="en-US" dirty="0"/>
              <a:t>]</a:t>
            </a:r>
          </a:p>
          <a:p>
            <a:pPr marL="342900" indent="-342900">
              <a:buAutoNum type="alphaLcParenR"/>
            </a:pPr>
            <a:r>
              <a:rPr lang="en-US" dirty="0"/>
              <a:t>[Hello, Hello, Hello]</a:t>
            </a:r>
          </a:p>
          <a:p>
            <a:pPr marL="342900" indent="-342900">
              <a:buAutoNum type="alphaLcParenR"/>
            </a:pPr>
            <a:r>
              <a:rPr lang="en-US" dirty="0"/>
              <a:t>[</a:t>
            </a:r>
            <a:r>
              <a:rPr lang="en-US" dirty="0" err="1"/>
              <a:t>HeLLo</a:t>
            </a:r>
            <a:r>
              <a:rPr lang="en-US" dirty="0"/>
              <a:t>, </a:t>
            </a:r>
            <a:r>
              <a:rPr lang="en-US" dirty="0" err="1"/>
              <a:t>HeLLo</a:t>
            </a:r>
            <a:r>
              <a:rPr lang="en-US" dirty="0"/>
              <a:t>, </a:t>
            </a:r>
            <a:r>
              <a:rPr lang="en-US" dirty="0" err="1"/>
              <a:t>HeLLo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0484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A472-F24F-154C-AEF5-6D275CDA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Q12. What will be the result of compiling and executing the Test class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E6AFE1-052A-B44F-BB9B-E77E892B9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1568450"/>
            <a:ext cx="4775200" cy="3721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D75A9-B3F8-9044-88E8-9C0C2A174677}"/>
              </a:ext>
            </a:extLst>
          </p:cNvPr>
          <p:cNvSpPr txBox="1"/>
          <p:nvPr/>
        </p:nvSpPr>
        <p:spPr>
          <a:xfrm>
            <a:off x="622300" y="16129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[A, D]</a:t>
            </a:r>
          </a:p>
          <a:p>
            <a:pPr marL="342900" indent="-342900">
              <a:buAutoNum type="alphaLcParenR"/>
            </a:pPr>
            <a:r>
              <a:rPr lang="en-US" dirty="0"/>
              <a:t>[A, B, C, D]</a:t>
            </a:r>
          </a:p>
          <a:p>
            <a:pPr marL="342900" indent="-342900">
              <a:buAutoNum type="alphaLcParenR"/>
            </a:pPr>
            <a:r>
              <a:rPr lang="en-US" dirty="0"/>
              <a:t>[A, D, B, C]</a:t>
            </a:r>
          </a:p>
          <a:p>
            <a:pPr marL="342900" indent="-342900">
              <a:buAutoNum type="alphaLcParenR"/>
            </a:pPr>
            <a:r>
              <a:rPr lang="en-US" dirty="0"/>
              <a:t>[A, B, C]</a:t>
            </a:r>
          </a:p>
        </p:txBody>
      </p:sp>
    </p:spTree>
    <p:extLst>
      <p:ext uri="{BB962C8B-B14F-4D97-AF65-F5344CB8AC3E}">
        <p14:creationId xmlns:p14="http://schemas.microsoft.com/office/powerpoint/2010/main" val="179720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7971-2287-A246-A49E-84264027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Q13. Which of the following compiles the code when replacing 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29713-BF21-A34B-B7E6-B44C18742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GB" b="1" dirty="0"/>
              <a:t>int length = </a:t>
            </a:r>
            <a:r>
              <a:rPr lang="en-GB" b="1" dirty="0" err="1"/>
              <a:t>l.capacity</a:t>
            </a:r>
            <a:r>
              <a:rPr lang="en-GB" b="1" dirty="0"/>
              <a:t>; </a:t>
            </a:r>
          </a:p>
          <a:p>
            <a:r>
              <a:rPr lang="en-GB" b="1" dirty="0"/>
              <a:t>b) int length = </a:t>
            </a:r>
            <a:r>
              <a:rPr lang="en-GB" b="1" dirty="0" err="1"/>
              <a:t>l.capacity</a:t>
            </a:r>
            <a:r>
              <a:rPr lang="en-GB" b="1" dirty="0"/>
              <a:t>(); </a:t>
            </a:r>
          </a:p>
          <a:p>
            <a:r>
              <a:rPr lang="en-GB" b="1" dirty="0"/>
              <a:t>c) int length = </a:t>
            </a:r>
            <a:r>
              <a:rPr lang="en-GB" b="1" dirty="0" err="1"/>
              <a:t>l.length</a:t>
            </a:r>
            <a:r>
              <a:rPr lang="en-GB" b="1" dirty="0"/>
              <a:t>; </a:t>
            </a:r>
          </a:p>
          <a:p>
            <a:r>
              <a:rPr lang="en-GB" b="1" dirty="0"/>
              <a:t>d) int length = </a:t>
            </a:r>
            <a:r>
              <a:rPr lang="en-GB" b="1" dirty="0" err="1"/>
              <a:t>l.length</a:t>
            </a:r>
            <a:r>
              <a:rPr lang="en-GB" b="1" dirty="0"/>
              <a:t>(); </a:t>
            </a:r>
          </a:p>
          <a:p>
            <a:r>
              <a:rPr lang="en-GB" b="1" dirty="0"/>
              <a:t>e) int length = </a:t>
            </a:r>
            <a:r>
              <a:rPr lang="en-GB" b="1" dirty="0" err="1"/>
              <a:t>l.size</a:t>
            </a:r>
            <a:r>
              <a:rPr lang="en-GB" b="1" dirty="0"/>
              <a:t>; </a:t>
            </a:r>
          </a:p>
          <a:p>
            <a:r>
              <a:rPr lang="en-GB" b="1" dirty="0"/>
              <a:t>f) int length = </a:t>
            </a:r>
            <a:r>
              <a:rPr lang="en-GB" b="1" dirty="0" err="1"/>
              <a:t>l.size</a:t>
            </a:r>
            <a:r>
              <a:rPr lang="en-GB" b="1" dirty="0"/>
              <a:t>(); </a:t>
            </a:r>
          </a:p>
          <a:p>
            <a:r>
              <a:rPr lang="en-GB" b="1" dirty="0"/>
              <a:t>g) None of the above.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8C23C-B169-2D49-B36E-3CBDA9285714}"/>
              </a:ext>
            </a:extLst>
          </p:cNvPr>
          <p:cNvSpPr txBox="1"/>
          <p:nvPr/>
        </p:nvSpPr>
        <p:spPr>
          <a:xfrm>
            <a:off x="6299200" y="1574800"/>
            <a:ext cx="420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1) </a:t>
            </a:r>
            <a:r>
              <a:rPr lang="en-GB" sz="2400" b="1" dirty="0" err="1"/>
              <a:t>ArrayList</a:t>
            </a:r>
            <a:r>
              <a:rPr lang="en-GB" sz="2400" b="1" dirty="0"/>
              <a:t> l = new </a:t>
            </a:r>
            <a:r>
              <a:rPr lang="en-GB" sz="2400" b="1" dirty="0" err="1"/>
              <a:t>ArrayList</a:t>
            </a:r>
            <a:r>
              <a:rPr lang="en-GB" sz="2400" b="1" dirty="0"/>
              <a:t>(); </a:t>
            </a:r>
          </a:p>
          <a:p>
            <a:r>
              <a:rPr lang="en-US" sz="2400" dirty="0"/>
              <a:t>2)//  INSERT CODE HERE</a:t>
            </a:r>
          </a:p>
        </p:txBody>
      </p:sp>
    </p:spTree>
    <p:extLst>
      <p:ext uri="{BB962C8B-B14F-4D97-AF65-F5344CB8AC3E}">
        <p14:creationId xmlns:p14="http://schemas.microsoft.com/office/powerpoint/2010/main" val="955251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BBBF-04ED-7042-B5A5-758BB374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Q14. Which of the following is true (Choose all apply)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D08A-FE43-A34B-B72B-160E7164B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a) An array has a fixed size. </a:t>
            </a:r>
          </a:p>
          <a:p>
            <a:r>
              <a:rPr lang="en-GB" b="1" dirty="0"/>
              <a:t>b) An </a:t>
            </a:r>
            <a:r>
              <a:rPr lang="en-GB" b="1" dirty="0" err="1"/>
              <a:t>ArrayList</a:t>
            </a:r>
            <a:r>
              <a:rPr lang="en-GB" b="1" dirty="0"/>
              <a:t> has a fixed size. </a:t>
            </a:r>
          </a:p>
          <a:p>
            <a:r>
              <a:rPr lang="en-GB" b="1" dirty="0"/>
              <a:t>c) An array allows multiple dimensions. </a:t>
            </a:r>
          </a:p>
          <a:p>
            <a:r>
              <a:rPr lang="en-GB" b="1" dirty="0"/>
              <a:t>d) An array is ordered. </a:t>
            </a:r>
          </a:p>
          <a:p>
            <a:r>
              <a:rPr lang="en-GB" b="1" dirty="0"/>
              <a:t>e) An </a:t>
            </a:r>
            <a:r>
              <a:rPr lang="en-GB" b="1" dirty="0" err="1"/>
              <a:t>ArrayList</a:t>
            </a:r>
            <a:r>
              <a:rPr lang="en-GB" b="1" dirty="0"/>
              <a:t> is ordered. </a:t>
            </a:r>
          </a:p>
          <a:p>
            <a:r>
              <a:rPr lang="en-GB" b="1" dirty="0"/>
              <a:t>f) An array is immutable. </a:t>
            </a:r>
          </a:p>
          <a:p>
            <a:r>
              <a:rPr lang="en-GB" b="1" dirty="0"/>
              <a:t>g) An </a:t>
            </a:r>
            <a:r>
              <a:rPr lang="en-GB" b="1" dirty="0" err="1"/>
              <a:t>ArrayList</a:t>
            </a:r>
            <a:r>
              <a:rPr lang="en-GB" b="1" dirty="0"/>
              <a:t> is immutable.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1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EAC0-056D-B140-B3EB-6C31DB55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Q15 What is the result of compiling and executing the next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7DCCE-D34D-3142-8017-DBE79C46F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A) </a:t>
            </a:r>
            <a:r>
              <a:rPr lang="en-GB" b="1" dirty="0" err="1"/>
              <a:t>onetwo</a:t>
            </a:r>
            <a:r>
              <a:rPr lang="en-GB" b="1" dirty="0"/>
              <a:t> </a:t>
            </a:r>
          </a:p>
          <a:p>
            <a:r>
              <a:rPr lang="en-GB" b="1" dirty="0"/>
              <a:t>B) onetwo7 </a:t>
            </a:r>
          </a:p>
          <a:p>
            <a:r>
              <a:rPr lang="en-GB" b="1" dirty="0"/>
              <a:t>C) </a:t>
            </a:r>
            <a:r>
              <a:rPr lang="en-GB" b="1" dirty="0" err="1"/>
              <a:t>onetwo</a:t>
            </a:r>
            <a:r>
              <a:rPr lang="en-GB" b="1" dirty="0"/>
              <a:t> followed by an exception </a:t>
            </a:r>
          </a:p>
          <a:p>
            <a:r>
              <a:rPr lang="en-GB" b="1" dirty="0"/>
              <a:t>D) Compiler error on line 3. </a:t>
            </a:r>
          </a:p>
          <a:p>
            <a:r>
              <a:rPr lang="en-GB" b="1" dirty="0"/>
              <a:t>E) Compiler error on line 4.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98A51-BAF9-ED4C-84F8-737837F19D00}"/>
              </a:ext>
            </a:extLst>
          </p:cNvPr>
          <p:cNvSpPr txBox="1"/>
          <p:nvPr/>
        </p:nvSpPr>
        <p:spPr>
          <a:xfrm>
            <a:off x="6642100" y="1892300"/>
            <a:ext cx="41229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List&lt;String&gt; list = new </a:t>
            </a:r>
            <a:r>
              <a:rPr lang="en-GB" dirty="0" err="1"/>
              <a:t>ArrayList</a:t>
            </a:r>
            <a:r>
              <a:rPr lang="en-GB" dirty="0"/>
              <a:t>&lt;String&gt;(); </a:t>
            </a:r>
          </a:p>
          <a:p>
            <a:r>
              <a:rPr lang="en-GB" dirty="0"/>
              <a:t>1) </a:t>
            </a:r>
            <a:r>
              <a:rPr lang="en-GB" dirty="0" err="1"/>
              <a:t>list.add</a:t>
            </a:r>
            <a:r>
              <a:rPr lang="en-GB" dirty="0"/>
              <a:t>("one");</a:t>
            </a:r>
            <a:br>
              <a:rPr lang="en-GB" dirty="0"/>
            </a:br>
            <a:r>
              <a:rPr lang="en-GB" dirty="0"/>
              <a:t>2) </a:t>
            </a:r>
            <a:r>
              <a:rPr lang="en-GB" dirty="0" err="1"/>
              <a:t>list.add</a:t>
            </a:r>
            <a:r>
              <a:rPr lang="en-GB" dirty="0"/>
              <a:t>("two");</a:t>
            </a:r>
            <a:br>
              <a:rPr lang="en-GB" dirty="0"/>
            </a:br>
            <a:r>
              <a:rPr lang="en-GB" dirty="0"/>
              <a:t>3) </a:t>
            </a:r>
            <a:r>
              <a:rPr lang="en-GB" dirty="0" err="1"/>
              <a:t>list.add</a:t>
            </a:r>
            <a:r>
              <a:rPr lang="en-GB" dirty="0"/>
              <a:t>(7);</a:t>
            </a:r>
            <a:br>
              <a:rPr lang="en-GB" dirty="0"/>
            </a:br>
            <a:r>
              <a:rPr lang="en-GB" dirty="0"/>
              <a:t>4) for(String s : list) </a:t>
            </a:r>
            <a:r>
              <a:rPr lang="en-GB" dirty="0" err="1"/>
              <a:t>System.out.print</a:t>
            </a:r>
            <a:r>
              <a:rPr lang="en-GB" dirty="0"/>
              <a:t>(s);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96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Q1. Having in mind the code bellow what is the result ?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A76CAF01-AF8A-C24F-8E0A-27B1E5167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09650"/>
            <a:ext cx="4445000" cy="48387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2E3729-3803-4B45-8F51-D4E1E6EBBCA8}"/>
              </a:ext>
            </a:extLst>
          </p:cNvPr>
          <p:cNvSpPr txBox="1"/>
          <p:nvPr/>
        </p:nvSpPr>
        <p:spPr>
          <a:xfrm>
            <a:off x="1092200" y="1625600"/>
            <a:ext cx="482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VTE</a:t>
            </a:r>
          </a:p>
          <a:p>
            <a:r>
              <a:rPr lang="en-US" dirty="0"/>
              <a:t>b) VET</a:t>
            </a:r>
          </a:p>
          <a:p>
            <a:r>
              <a:rPr lang="en-US" dirty="0"/>
              <a:t>c) </a:t>
            </a:r>
            <a:r>
              <a:rPr lang="en-US" dirty="0" err="1"/>
              <a:t>RuntimeException</a:t>
            </a:r>
            <a:endParaRPr lang="en-US" dirty="0"/>
          </a:p>
          <a:p>
            <a:r>
              <a:rPr lang="en-US" dirty="0"/>
              <a:t>d) VETO</a:t>
            </a:r>
            <a:br>
              <a:rPr lang="en-US" dirty="0"/>
            </a:br>
            <a:r>
              <a:rPr lang="en-US" dirty="0"/>
              <a:t>e) Compilation error</a:t>
            </a:r>
            <a:br>
              <a:rPr lang="en-US" dirty="0"/>
            </a:br>
            <a:r>
              <a:rPr lang="en-US" dirty="0"/>
              <a:t>f) VTEO</a:t>
            </a:r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4A10-9E70-1D47-AB41-08E9D929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Having the source code what is the result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2D7FD85-EB5C-D845-981C-937ACC052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0756"/>
            <a:ext cx="5687701" cy="4916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5F476-3B7E-F546-B68E-FAD09C0291C1}"/>
              </a:ext>
            </a:extLst>
          </p:cNvPr>
          <p:cNvSpPr txBox="1"/>
          <p:nvPr/>
        </p:nvSpPr>
        <p:spPr>
          <a:xfrm>
            <a:off x="1016000" y="1854200"/>
            <a:ext cx="389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Counter-10</a:t>
            </a:r>
          </a:p>
          <a:p>
            <a:r>
              <a:rPr lang="en-US" dirty="0"/>
              <a:t>b) Counter-5</a:t>
            </a:r>
          </a:p>
          <a:p>
            <a:r>
              <a:rPr lang="en-US" dirty="0"/>
              <a:t>c) Compilation error</a:t>
            </a:r>
          </a:p>
          <a:p>
            <a:r>
              <a:rPr lang="en-US" dirty="0"/>
              <a:t>d) Runtime exception</a:t>
            </a:r>
          </a:p>
        </p:txBody>
      </p:sp>
    </p:spTree>
    <p:extLst>
      <p:ext uri="{BB962C8B-B14F-4D97-AF65-F5344CB8AC3E}">
        <p14:creationId xmlns:p14="http://schemas.microsoft.com/office/powerpoint/2010/main" val="126201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48FF-86FE-1447-941D-1952319E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 Having next code bellow what will be the result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7E96808-85B6-0041-9A84-D37B68BD3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1250"/>
            <a:ext cx="5473700" cy="4635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3E00C-0784-3D4D-A577-E15B0D0CFEDF}"/>
              </a:ext>
            </a:extLst>
          </p:cNvPr>
          <p:cNvSpPr txBox="1"/>
          <p:nvPr/>
        </p:nvSpPr>
        <p:spPr>
          <a:xfrm>
            <a:off x="1473200" y="1816100"/>
            <a:ext cx="353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[Walnut, Apricot, Almond, Date]</a:t>
            </a:r>
          </a:p>
          <a:p>
            <a:r>
              <a:rPr lang="en-US" dirty="0"/>
              <a:t>b) Compilation error</a:t>
            </a:r>
          </a:p>
          <a:p>
            <a:r>
              <a:rPr lang="en-US" dirty="0"/>
              <a:t>c) An exception is thrown runtime</a:t>
            </a:r>
          </a:p>
          <a:p>
            <a:r>
              <a:rPr lang="en-US" dirty="0"/>
              <a:t>d) [Walnut, Date]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8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E11B-84A6-A140-A712-0583D4A1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6" y="414501"/>
            <a:ext cx="6669974" cy="474500"/>
          </a:xfrm>
        </p:spPr>
        <p:txBody>
          <a:bodyPr>
            <a:normAutofit fontScale="90000"/>
          </a:bodyPr>
          <a:lstStyle/>
          <a:p>
            <a:r>
              <a:rPr lang="en-US" dirty="0"/>
              <a:t>Q4. </a:t>
            </a:r>
            <a:r>
              <a:rPr lang="en-GB" dirty="0"/>
              <a:t>Which of the following lambda expressions, if used to replace /*INSERT*/, prints [Jack, </a:t>
            </a:r>
            <a:r>
              <a:rPr lang="en-GB" dirty="0" err="1"/>
              <a:t>Liya</a:t>
            </a:r>
            <a:r>
              <a:rPr lang="en-GB" dirty="0"/>
              <a:t>] on to the console? Select ALL that apply.</a:t>
            </a:r>
            <a:endParaRPr lang="en-US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18928CEA-7DE9-EC4D-87A5-282E61A75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22" y="317499"/>
            <a:ext cx="4052552" cy="4495801"/>
          </a:xfr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316712B-0925-5F48-AAC6-00B243D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2" y="3126418"/>
            <a:ext cx="6127750" cy="3731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5190EB-E7E6-1345-9610-39BF3B9EC526}"/>
              </a:ext>
            </a:extLst>
          </p:cNvPr>
          <p:cNvSpPr txBox="1"/>
          <p:nvPr/>
        </p:nvSpPr>
        <p:spPr>
          <a:xfrm>
            <a:off x="419100" y="1244600"/>
            <a:ext cx="558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e -&gt; { </a:t>
            </a:r>
            <a:r>
              <a:rPr lang="en-US" dirty="0" err="1"/>
              <a:t>e.getSalary</a:t>
            </a:r>
            <a:r>
              <a:rPr lang="en-US" dirty="0"/>
              <a:t>() &gt;= 10000}</a:t>
            </a:r>
          </a:p>
          <a:p>
            <a:pPr marL="342900" indent="-342900">
              <a:buAutoNum type="alphaLcParenR"/>
            </a:pPr>
            <a:r>
              <a:rPr lang="en-US" dirty="0"/>
              <a:t>(e) -&gt; { </a:t>
            </a:r>
            <a:r>
              <a:rPr lang="en-US" dirty="0" err="1"/>
              <a:t>e.getSalary</a:t>
            </a:r>
            <a:r>
              <a:rPr lang="en-US" dirty="0"/>
              <a:t>() &gt;= 10000 }</a:t>
            </a:r>
          </a:p>
          <a:p>
            <a:pPr marL="342900" indent="-342900">
              <a:buAutoNum type="alphaLcParenR"/>
            </a:pPr>
            <a:r>
              <a:rPr lang="en-US" dirty="0"/>
              <a:t> e -&gt; </a:t>
            </a:r>
            <a:r>
              <a:rPr lang="en-US" dirty="0" err="1"/>
              <a:t>e.getSalary</a:t>
            </a:r>
            <a:r>
              <a:rPr lang="en-US" dirty="0"/>
              <a:t>() &gt;= 10000</a:t>
            </a:r>
          </a:p>
          <a:p>
            <a:r>
              <a:rPr lang="en-US" dirty="0"/>
              <a:t>d)  e - &gt; </a:t>
            </a:r>
            <a:r>
              <a:rPr lang="en-US" dirty="0" err="1"/>
              <a:t>e.getSalary</a:t>
            </a:r>
            <a:r>
              <a:rPr lang="en-US" dirty="0"/>
              <a:t>() &gt;= 10000</a:t>
            </a:r>
          </a:p>
          <a:p>
            <a:r>
              <a:rPr lang="en-US" dirty="0"/>
              <a:t>e)  (Employee e) -&gt; {return </a:t>
            </a:r>
            <a:r>
              <a:rPr lang="en-US" dirty="0" err="1"/>
              <a:t>e.getSalary</a:t>
            </a:r>
            <a:r>
              <a:rPr lang="en-US" dirty="0"/>
              <a:t>() &gt;= 10000; }</a:t>
            </a:r>
          </a:p>
        </p:txBody>
      </p:sp>
    </p:spTree>
    <p:extLst>
      <p:ext uri="{BB962C8B-B14F-4D97-AF65-F5344CB8AC3E}">
        <p14:creationId xmlns:p14="http://schemas.microsoft.com/office/powerpoint/2010/main" val="116115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4832-1908-1F4B-BA06-0C8A2B88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Q5. What will be the result of compiling and executing the Test class?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776922F-AE09-954D-BA5C-F5F7C480C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1993900"/>
            <a:ext cx="5270500" cy="2870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3E09A-2401-F241-A12E-4713935ED423}"/>
              </a:ext>
            </a:extLst>
          </p:cNvPr>
          <p:cNvSpPr txBox="1"/>
          <p:nvPr/>
        </p:nvSpPr>
        <p:spPr>
          <a:xfrm>
            <a:off x="635000" y="1841500"/>
            <a:ext cx="378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[1, 0]</a:t>
            </a:r>
          </a:p>
          <a:p>
            <a:pPr marL="342900" indent="-342900">
              <a:buAutoNum type="alphaLcParenR"/>
            </a:pPr>
            <a:r>
              <a:rPr lang="en-US" dirty="0"/>
              <a:t>An Exception throws at runtime</a:t>
            </a:r>
          </a:p>
          <a:p>
            <a:pPr marL="342900" indent="-342900">
              <a:buAutoNum type="alphaLcParenR"/>
            </a:pPr>
            <a:r>
              <a:rPr lang="en-US" dirty="0"/>
              <a:t>[2, 1]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</p:txBody>
      </p:sp>
    </p:spTree>
    <p:extLst>
      <p:ext uri="{BB962C8B-B14F-4D97-AF65-F5344CB8AC3E}">
        <p14:creationId xmlns:p14="http://schemas.microsoft.com/office/powerpoint/2010/main" val="117395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1309-9F78-8F43-8A0A-D07C976B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Q6. </a:t>
            </a:r>
            <a:r>
              <a:rPr lang="en-GB" dirty="0"/>
              <a:t>What will be the result of compiling and executing Test class?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24DB734-A39B-544E-8BFE-4BE628E5D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1917700"/>
            <a:ext cx="7378700" cy="3022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7D669-8A82-2F44-B89B-4DDFF9E19139}"/>
              </a:ext>
            </a:extLst>
          </p:cNvPr>
          <p:cNvSpPr txBox="1"/>
          <p:nvPr/>
        </p:nvSpPr>
        <p:spPr>
          <a:xfrm>
            <a:off x="635000" y="1917700"/>
            <a:ext cx="314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Runtime exception</a:t>
            </a:r>
          </a:p>
          <a:p>
            <a:pPr marL="342900" indent="-342900">
              <a:buAutoNum type="alphaLcParenR"/>
            </a:pPr>
            <a:r>
              <a:rPr lang="en-US" dirty="0"/>
              <a:t>[2018-07-11, 2020-04-08]</a:t>
            </a:r>
          </a:p>
          <a:p>
            <a:pPr marL="342900" indent="-342900">
              <a:buAutoNum type="alphaLcParenR"/>
            </a:pPr>
            <a:r>
              <a:rPr lang="en-US" dirty="0"/>
              <a:t>[2018-07-11, 2020-04-08, 1980-12-31]</a:t>
            </a:r>
          </a:p>
          <a:p>
            <a:pPr marL="342900" indent="-342900">
              <a:buAutoNum type="alphaLcParenR"/>
            </a:pPr>
            <a:r>
              <a:rPr lang="en-US" dirty="0"/>
              <a:t>[1919-02-25, 1980-12-31]</a:t>
            </a:r>
          </a:p>
        </p:txBody>
      </p:sp>
    </p:spTree>
    <p:extLst>
      <p:ext uri="{BB962C8B-B14F-4D97-AF65-F5344CB8AC3E}">
        <p14:creationId xmlns:p14="http://schemas.microsoft.com/office/powerpoint/2010/main" val="297842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52EC-32C6-8043-AB12-3EA8B45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Q7. What will be the result of compilation and executing the code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531B2-AD1E-6743-9536-F2787599A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171700"/>
            <a:ext cx="5257800" cy="279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08457-80E3-1B45-8A98-3E1AC6FF5D6E}"/>
              </a:ext>
            </a:extLst>
          </p:cNvPr>
          <p:cNvSpPr txBox="1"/>
          <p:nvPr/>
        </p:nvSpPr>
        <p:spPr>
          <a:xfrm>
            <a:off x="850900" y="1765300"/>
            <a:ext cx="436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[200, 100, 200]</a:t>
            </a:r>
          </a:p>
          <a:p>
            <a:pPr marL="342900" indent="-342900">
              <a:buAutoNum type="alphaLcParenR"/>
            </a:pPr>
            <a:r>
              <a:rPr lang="en-US" dirty="0"/>
              <a:t>Exception is throws at runtime</a:t>
            </a:r>
          </a:p>
          <a:p>
            <a:pPr marL="342900" indent="-342900">
              <a:buAutoNum type="alphaLcParenR"/>
            </a:pPr>
            <a:r>
              <a:rPr lang="en-US" dirty="0"/>
              <a:t>[200, 200]</a:t>
            </a:r>
          </a:p>
          <a:p>
            <a:pPr marL="342900" indent="-342900">
              <a:buAutoNum type="alphaLcParenR"/>
            </a:pPr>
            <a:r>
              <a:rPr lang="en-US" dirty="0"/>
              <a:t>[200]</a:t>
            </a:r>
          </a:p>
          <a:p>
            <a:pPr marL="342900" indent="-342900">
              <a:buAutoNum type="alphaLcParenR"/>
            </a:pPr>
            <a:r>
              <a:rPr lang="en-US" dirty="0"/>
              <a:t>[100, 200, 200]</a:t>
            </a:r>
          </a:p>
        </p:txBody>
      </p:sp>
    </p:spTree>
    <p:extLst>
      <p:ext uri="{BB962C8B-B14F-4D97-AF65-F5344CB8AC3E}">
        <p14:creationId xmlns:p14="http://schemas.microsoft.com/office/powerpoint/2010/main" val="403094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92AD-5E56-1C45-A8D0-B0DEFD84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Q8. What will be the result of compilating and executing the code ?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E6EBA6A-3A02-2A40-BBEC-B9CD7D66D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785144"/>
            <a:ext cx="6908800" cy="3492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F9703-646F-B543-8109-A2AD49A47ED1}"/>
              </a:ext>
            </a:extLst>
          </p:cNvPr>
          <p:cNvSpPr txBox="1"/>
          <p:nvPr/>
        </p:nvSpPr>
        <p:spPr>
          <a:xfrm>
            <a:off x="495300" y="1714500"/>
            <a:ext cx="359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2</a:t>
            </a:r>
          </a:p>
          <a:p>
            <a:r>
              <a:rPr lang="en-US" dirty="0"/>
              <a:t>b) 5</a:t>
            </a:r>
          </a:p>
          <a:p>
            <a:r>
              <a:rPr lang="en-US" dirty="0"/>
              <a:t>c) Non of the other options </a:t>
            </a:r>
          </a:p>
          <a:p>
            <a:r>
              <a:rPr lang="en-US" dirty="0"/>
              <a:t>d) 3</a:t>
            </a:r>
          </a:p>
          <a:p>
            <a:r>
              <a:rPr lang="en-US" dirty="0"/>
              <a:t>e) 1</a:t>
            </a:r>
          </a:p>
          <a:p>
            <a:r>
              <a:rPr lang="en-US" dirty="0"/>
              <a:t>f) 4</a:t>
            </a:r>
          </a:p>
          <a:p>
            <a:r>
              <a:rPr lang="en-US" dirty="0"/>
              <a:t>g) 0</a:t>
            </a:r>
          </a:p>
        </p:txBody>
      </p:sp>
    </p:spTree>
    <p:extLst>
      <p:ext uri="{BB962C8B-B14F-4D97-AF65-F5344CB8AC3E}">
        <p14:creationId xmlns:p14="http://schemas.microsoft.com/office/powerpoint/2010/main" val="2991830571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Props1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Words>845</Words>
  <Application>Microsoft Macintosh PowerPoint</Application>
  <PresentationFormat>Widescreen</PresentationFormat>
  <Paragraphs>118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Bg_NewHoriozons_Template</vt:lpstr>
      <vt:lpstr>ArrayList</vt:lpstr>
      <vt:lpstr>Q1. Having in mind the code bellow what is the result ?</vt:lpstr>
      <vt:lpstr>Q2. Having the source code what is the result ?</vt:lpstr>
      <vt:lpstr>Q3. Having next code bellow what will be the result ?</vt:lpstr>
      <vt:lpstr>Q4. Which of the following lambda expressions, if used to replace /*INSERT*/, prints [Jack, Liya] on to the console? Select ALL that apply.</vt:lpstr>
      <vt:lpstr>Q5. What will be the result of compiling and executing the Test class?</vt:lpstr>
      <vt:lpstr>Q6. What will be the result of compiling and executing Test class?</vt:lpstr>
      <vt:lpstr>Q7. What will be the result of compilation and executing the code ?</vt:lpstr>
      <vt:lpstr>Q8. What will be the result of compilating and executing the code ? </vt:lpstr>
      <vt:lpstr>Q9. What will be the result of executing of Test class ?</vt:lpstr>
      <vt:lpstr>Q10 </vt:lpstr>
      <vt:lpstr>Q11. What will be the result of compiling and executing of test class ?</vt:lpstr>
      <vt:lpstr>Q12. What will be the result of compiling and executing the Test class ?</vt:lpstr>
      <vt:lpstr>Q13. Which of the following compiles the code when replacing 2?</vt:lpstr>
      <vt:lpstr>Q14. Which of the following is true (Choose all apply)</vt:lpstr>
      <vt:lpstr>Q15 What is the result of compiling and executing the next code?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60</cp:revision>
  <dcterms:created xsi:type="dcterms:W3CDTF">2018-02-13T14:06:57Z</dcterms:created>
  <dcterms:modified xsi:type="dcterms:W3CDTF">2021-02-12T13:56:32Z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